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1"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9B05AA7-B555-4711-8E97-28E1F11CEF5F}"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48505BF-41A7-47F8-98C2-96D5586E4D79}" type="slidenum">
              <a:rPr lang="en-CA" smtClean="0"/>
              <a:t>‹#›</a:t>
            </a:fld>
            <a:endParaRPr lang="en-CA"/>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9B05AA7-B555-4711-8E97-28E1F11CEF5F}"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48505BF-41A7-47F8-98C2-96D5586E4D79}" type="slidenum">
              <a:rPr lang="en-CA" smtClean="0"/>
              <a:t>‹#›</a:t>
            </a:fld>
            <a:endParaRPr lang="en-CA"/>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143000" y="731520"/>
            <a:ext cx="64008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B05AA7-B555-4711-8E97-28E1F11CEF5F}"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9B05AA7-B555-4711-8E97-28E1F11CEF5F}"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48505BF-41A7-47F8-98C2-96D5586E4D79}" type="slidenum">
              <a:rPr lang="en-CA" smtClean="0"/>
              <a:t>‹#›</a:t>
            </a:fld>
            <a:endParaRPr lang="en-CA"/>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142999" y="731519"/>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731520"/>
            <a:ext cx="3346704"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9B05AA7-B555-4711-8E97-28E1F11CEF5F}" type="datetimeFigureOut">
              <a:rPr lang="en-CA" smtClean="0"/>
              <a:t>2017-09-07</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48505BF-41A7-47F8-98C2-96D5586E4D79}" type="slidenum">
              <a:rPr lang="en-CA" smtClean="0"/>
              <a:t>‹#›</a:t>
            </a:fld>
            <a:endParaRPr lang="en-CA"/>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9B05AA7-B555-4711-8E97-28E1F11CEF5F}" type="datetimeFigureOut">
              <a:rPr lang="en-CA" smtClean="0"/>
              <a:t>2017-09-07</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B05AA7-B555-4711-8E97-28E1F11CEF5F}" type="datetimeFigureOut">
              <a:rPr lang="en-CA" smtClean="0"/>
              <a:t>2017-09-07</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B05AA7-B555-4711-8E97-28E1F11CEF5F}"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9B05AA7-B555-4711-8E97-28E1F11CEF5F}" type="datetimeFigureOut">
              <a:rPr lang="en-CA" smtClean="0"/>
              <a:t>2017-09-07</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48505BF-41A7-47F8-98C2-96D5586E4D79}" type="slidenum">
              <a:rPr lang="en-CA" smtClean="0"/>
              <a:t>‹#›</a:t>
            </a:fld>
            <a:endParaRPr lang="en-CA"/>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9B05AA7-B555-4711-8E97-28E1F11CEF5F}"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B05AA7-B555-4711-8E97-28E1F11CEF5F}" type="datetimeFigureOut">
              <a:rPr lang="en-CA" smtClean="0"/>
              <a:t>2017-09-07</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48505BF-41A7-47F8-98C2-96D5586E4D79}"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39B05AA7-B555-4711-8E97-28E1F11CEF5F}" type="datetimeFigureOut">
              <a:rPr lang="en-CA" smtClean="0"/>
              <a:t>2017-09-07</a:t>
            </a:fld>
            <a:endParaRPr lang="en-CA"/>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CA"/>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48505BF-41A7-47F8-98C2-96D5586E4D79}"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CA" dirty="0"/>
              <a:t>Teachings on Spirituality and Business</a:t>
            </a:r>
          </a:p>
        </p:txBody>
      </p:sp>
      <p:sp>
        <p:nvSpPr>
          <p:cNvPr id="2" name="Title 1"/>
          <p:cNvSpPr>
            <a:spLocks noGrp="1"/>
          </p:cNvSpPr>
          <p:nvPr>
            <p:ph type="ctrTitle"/>
          </p:nvPr>
        </p:nvSpPr>
        <p:spPr/>
        <p:txBody>
          <a:bodyPr/>
          <a:lstStyle/>
          <a:p>
            <a:r>
              <a:rPr lang="en-CA" dirty="0"/>
              <a:t>Contexts Across Religious Traditions</a:t>
            </a:r>
          </a:p>
        </p:txBody>
      </p:sp>
    </p:spTree>
    <p:extLst>
      <p:ext uri="{BB962C8B-B14F-4D97-AF65-F5344CB8AC3E}">
        <p14:creationId xmlns:p14="http://schemas.microsoft.com/office/powerpoint/2010/main" val="1418679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Core Beliefs</a:t>
            </a:r>
          </a:p>
        </p:txBody>
      </p:sp>
      <p:sp>
        <p:nvSpPr>
          <p:cNvPr id="3" name="Content Placeholder 2"/>
          <p:cNvSpPr>
            <a:spLocks noGrp="1"/>
          </p:cNvSpPr>
          <p:nvPr>
            <p:ph sz="quarter" idx="13"/>
          </p:nvPr>
        </p:nvSpPr>
        <p:spPr/>
        <p:txBody>
          <a:bodyPr>
            <a:normAutofit fontScale="85000" lnSpcReduction="10000"/>
          </a:bodyPr>
          <a:lstStyle/>
          <a:p>
            <a:pPr marL="0" indent="0">
              <a:buNone/>
            </a:pPr>
            <a:r>
              <a:rPr lang="en-CA" dirty="0"/>
              <a:t> </a:t>
            </a:r>
          </a:p>
          <a:p>
            <a:pPr lvl="0"/>
            <a:r>
              <a:rPr lang="en-CA" dirty="0"/>
              <a:t>General acceptance of the concept of life as a journey</a:t>
            </a:r>
          </a:p>
          <a:p>
            <a:pPr marL="0" indent="0">
              <a:buNone/>
            </a:pPr>
            <a:r>
              <a:rPr lang="en-CA" dirty="0"/>
              <a:t> </a:t>
            </a:r>
          </a:p>
          <a:p>
            <a:pPr lvl="0"/>
            <a:r>
              <a:rPr lang="en-CA" dirty="0"/>
              <a:t>Theism is at the core of the beliefs in all of the major religions</a:t>
            </a:r>
          </a:p>
          <a:p>
            <a:pPr marL="0" indent="0">
              <a:buNone/>
            </a:pPr>
            <a:r>
              <a:rPr lang="en-CA" dirty="0"/>
              <a:t> </a:t>
            </a:r>
          </a:p>
          <a:p>
            <a:r>
              <a:rPr lang="en-CA" dirty="0"/>
              <a:t>We can allow our perceptions to change. </a:t>
            </a:r>
          </a:p>
          <a:p>
            <a:pPr marL="0" indent="0">
              <a:buNone/>
            </a:pPr>
            <a:r>
              <a:rPr lang="en-CA" dirty="0"/>
              <a:t> </a:t>
            </a:r>
          </a:p>
          <a:p>
            <a:pPr lvl="0"/>
            <a:r>
              <a:rPr lang="en-CA" dirty="0"/>
              <a:t>Spirituality involves overcoming self-centeredness in order to find our path in the life that is outside of us. </a:t>
            </a:r>
          </a:p>
          <a:p>
            <a:endParaRPr lang="en-CA" dirty="0"/>
          </a:p>
        </p:txBody>
      </p:sp>
    </p:spTree>
    <p:extLst>
      <p:ext uri="{BB962C8B-B14F-4D97-AF65-F5344CB8AC3E}">
        <p14:creationId xmlns:p14="http://schemas.microsoft.com/office/powerpoint/2010/main" val="343316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Examples</a:t>
            </a:r>
          </a:p>
        </p:txBody>
      </p:sp>
      <p:sp>
        <p:nvSpPr>
          <p:cNvPr id="3" name="Content Placeholder 2"/>
          <p:cNvSpPr>
            <a:spLocks noGrp="1"/>
          </p:cNvSpPr>
          <p:nvPr>
            <p:ph sz="quarter" idx="13"/>
          </p:nvPr>
        </p:nvSpPr>
        <p:spPr/>
        <p:txBody>
          <a:bodyPr>
            <a:normAutofit fontScale="92500" lnSpcReduction="10000"/>
          </a:bodyPr>
          <a:lstStyle/>
          <a:p>
            <a:pPr lvl="0"/>
            <a:r>
              <a:rPr lang="en-CA" sz="2800" dirty="0"/>
              <a:t>Buddhism</a:t>
            </a:r>
          </a:p>
          <a:p>
            <a:pPr lvl="0"/>
            <a:endParaRPr lang="en-CA" sz="2800" dirty="0"/>
          </a:p>
          <a:p>
            <a:pPr lvl="0"/>
            <a:r>
              <a:rPr lang="en-CA" sz="2800" dirty="0"/>
              <a:t>Islam</a:t>
            </a:r>
          </a:p>
          <a:p>
            <a:pPr lvl="0"/>
            <a:endParaRPr lang="en-CA" sz="2800" dirty="0"/>
          </a:p>
          <a:p>
            <a:pPr lvl="0"/>
            <a:r>
              <a:rPr lang="en-CA" sz="2800" dirty="0"/>
              <a:t>Judaism</a:t>
            </a:r>
          </a:p>
          <a:p>
            <a:pPr lvl="0"/>
            <a:endParaRPr lang="en-CA" sz="2800" dirty="0"/>
          </a:p>
          <a:p>
            <a:pPr lvl="0"/>
            <a:r>
              <a:rPr lang="en-CA" sz="2800" dirty="0"/>
              <a:t>Christianity</a:t>
            </a:r>
          </a:p>
          <a:p>
            <a:endParaRPr lang="en-CA" dirty="0"/>
          </a:p>
        </p:txBody>
      </p:sp>
    </p:spTree>
    <p:extLst>
      <p:ext uri="{BB962C8B-B14F-4D97-AF65-F5344CB8AC3E}">
        <p14:creationId xmlns:p14="http://schemas.microsoft.com/office/powerpoint/2010/main" val="3769266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Buddhism</a:t>
            </a:r>
          </a:p>
        </p:txBody>
      </p:sp>
      <p:sp>
        <p:nvSpPr>
          <p:cNvPr id="3" name="Content Placeholder 2"/>
          <p:cNvSpPr>
            <a:spLocks noGrp="1"/>
          </p:cNvSpPr>
          <p:nvPr>
            <p:ph sz="quarter" idx="13"/>
          </p:nvPr>
        </p:nvSpPr>
        <p:spPr/>
        <p:txBody>
          <a:bodyPr/>
          <a:lstStyle/>
          <a:p>
            <a:pPr marL="45720" indent="0">
              <a:buNone/>
            </a:pPr>
            <a:endParaRPr lang="en-CA" dirty="0"/>
          </a:p>
          <a:p>
            <a:pPr marL="45720" indent="0">
              <a:buNone/>
            </a:pPr>
            <a:endParaRPr lang="en-CA" dirty="0"/>
          </a:p>
          <a:p>
            <a:pPr marL="45720" indent="0">
              <a:buNone/>
            </a:pPr>
            <a:r>
              <a:rPr lang="en-CA" sz="3200" dirty="0"/>
              <a:t>One noted Buddhist scholar refers to Buddhism as a Journey to the other shore where God or the divine is realized. </a:t>
            </a:r>
          </a:p>
        </p:txBody>
      </p:sp>
    </p:spTree>
    <p:extLst>
      <p:ext uri="{BB962C8B-B14F-4D97-AF65-F5344CB8AC3E}">
        <p14:creationId xmlns:p14="http://schemas.microsoft.com/office/powerpoint/2010/main" val="285562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Mystic Rose Garden</a:t>
            </a:r>
          </a:p>
        </p:txBody>
      </p:sp>
      <p:sp>
        <p:nvSpPr>
          <p:cNvPr id="3" name="Content Placeholder 2"/>
          <p:cNvSpPr>
            <a:spLocks noGrp="1"/>
          </p:cNvSpPr>
          <p:nvPr>
            <p:ph sz="quarter" idx="13"/>
          </p:nvPr>
        </p:nvSpPr>
        <p:spPr/>
        <p:txBody>
          <a:bodyPr>
            <a:normAutofit fontScale="92500"/>
          </a:bodyPr>
          <a:lstStyle/>
          <a:p>
            <a:pPr marL="45720" indent="0">
              <a:buNone/>
            </a:pPr>
            <a:r>
              <a:rPr lang="en-CA" dirty="0"/>
              <a:t>Go sweep out the chamber of your heart,</a:t>
            </a:r>
          </a:p>
          <a:p>
            <a:pPr marL="45720" indent="0">
              <a:buNone/>
            </a:pPr>
            <a:endParaRPr lang="en-CA" dirty="0"/>
          </a:p>
          <a:p>
            <a:pPr marL="45720" indent="0">
              <a:buNone/>
            </a:pPr>
            <a:r>
              <a:rPr lang="en-CA" dirty="0"/>
              <a:t>Make it ready to be the dwelling place of the Beloved,</a:t>
            </a:r>
          </a:p>
          <a:p>
            <a:pPr marL="45720" indent="0">
              <a:buNone/>
            </a:pPr>
            <a:endParaRPr lang="en-CA" dirty="0"/>
          </a:p>
          <a:p>
            <a:pPr marL="45720" indent="0">
              <a:buNone/>
            </a:pPr>
            <a:r>
              <a:rPr lang="en-CA" dirty="0"/>
              <a:t>When you depart, He will enter,</a:t>
            </a:r>
          </a:p>
          <a:p>
            <a:pPr marL="45720" indent="0">
              <a:buNone/>
            </a:pPr>
            <a:endParaRPr lang="en-CA" dirty="0"/>
          </a:p>
          <a:p>
            <a:pPr marL="45720" indent="0">
              <a:buNone/>
            </a:pPr>
            <a:r>
              <a:rPr lang="en-CA" dirty="0"/>
              <a:t>In you, void of yourself, will He display His beauties.</a:t>
            </a:r>
          </a:p>
          <a:p>
            <a:endParaRPr lang="en-CA" dirty="0"/>
          </a:p>
        </p:txBody>
      </p:sp>
    </p:spTree>
    <p:extLst>
      <p:ext uri="{BB962C8B-B14F-4D97-AF65-F5344CB8AC3E}">
        <p14:creationId xmlns:p14="http://schemas.microsoft.com/office/powerpoint/2010/main" val="8710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 calcmode="lin" valueType="num">
                                      <p:cBhvr additive="base">
                                        <p:cTn id="1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Challenge</a:t>
            </a:r>
          </a:p>
        </p:txBody>
      </p:sp>
      <p:sp>
        <p:nvSpPr>
          <p:cNvPr id="3" name="Content Placeholder 2"/>
          <p:cNvSpPr>
            <a:spLocks noGrp="1"/>
          </p:cNvSpPr>
          <p:nvPr>
            <p:ph sz="quarter" idx="13"/>
          </p:nvPr>
        </p:nvSpPr>
        <p:spPr/>
        <p:txBody>
          <a:bodyPr/>
          <a:lstStyle/>
          <a:p>
            <a:pPr marL="45720" indent="0">
              <a:buNone/>
            </a:pPr>
            <a:endParaRPr lang="en-CA" dirty="0"/>
          </a:p>
          <a:p>
            <a:pPr marL="45720" indent="0">
              <a:buNone/>
            </a:pPr>
            <a:r>
              <a:rPr lang="en-CA" sz="3200" dirty="0"/>
              <a:t>The challenge of life is discovering how to be ready, how to be swept out, how to become a hollow reed, an empty cup that is ready to be filled.</a:t>
            </a:r>
          </a:p>
          <a:p>
            <a:endParaRPr lang="en-CA" dirty="0"/>
          </a:p>
        </p:txBody>
      </p:sp>
    </p:spTree>
    <p:extLst>
      <p:ext uri="{BB962C8B-B14F-4D97-AF65-F5344CB8AC3E}">
        <p14:creationId xmlns:p14="http://schemas.microsoft.com/office/powerpoint/2010/main" val="284412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Spiritual Life</a:t>
            </a:r>
          </a:p>
        </p:txBody>
      </p:sp>
      <p:sp>
        <p:nvSpPr>
          <p:cNvPr id="3" name="Content Placeholder 2"/>
          <p:cNvSpPr>
            <a:spLocks noGrp="1"/>
          </p:cNvSpPr>
          <p:nvPr>
            <p:ph sz="quarter" idx="13"/>
          </p:nvPr>
        </p:nvSpPr>
        <p:spPr/>
        <p:txBody>
          <a:bodyPr/>
          <a:lstStyle/>
          <a:p>
            <a:endParaRPr lang="en-CA" dirty="0"/>
          </a:p>
          <a:p>
            <a:pPr marL="45720" indent="0">
              <a:buNone/>
            </a:pPr>
            <a:r>
              <a:rPr lang="en-CA" sz="2800" dirty="0"/>
              <a:t>Living a spiritual life, is not about arguing over the name of that which is beyond name and form, but rather is about living in harmony with the Divine Presence in every moment of life.</a:t>
            </a:r>
          </a:p>
          <a:p>
            <a:endParaRPr lang="en-CA" dirty="0"/>
          </a:p>
        </p:txBody>
      </p:sp>
    </p:spTree>
    <p:extLst>
      <p:ext uri="{BB962C8B-B14F-4D97-AF65-F5344CB8AC3E}">
        <p14:creationId xmlns:p14="http://schemas.microsoft.com/office/powerpoint/2010/main" val="176972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Goal</a:t>
            </a:r>
          </a:p>
        </p:txBody>
      </p:sp>
      <p:sp>
        <p:nvSpPr>
          <p:cNvPr id="3" name="Content Placeholder 2"/>
          <p:cNvSpPr>
            <a:spLocks noGrp="1"/>
          </p:cNvSpPr>
          <p:nvPr>
            <p:ph sz="quarter" idx="13"/>
          </p:nvPr>
        </p:nvSpPr>
        <p:spPr/>
        <p:txBody>
          <a:bodyPr>
            <a:normAutofit fontScale="92500" lnSpcReduction="20000"/>
          </a:bodyPr>
          <a:lstStyle/>
          <a:p>
            <a:pPr>
              <a:buFont typeface="Wingdings" panose="05000000000000000000" pitchFamily="2" charset="2"/>
              <a:buChar char="q"/>
            </a:pPr>
            <a:r>
              <a:rPr lang="en-CA" dirty="0"/>
              <a:t>The goal to be a boat to the other shore, to help sweep clean the path, to become ready for our own personal experience. </a:t>
            </a:r>
          </a:p>
          <a:p>
            <a:pPr marL="45720" indent="0">
              <a:buNone/>
            </a:pPr>
            <a:endParaRPr lang="en-CA" dirty="0"/>
          </a:p>
          <a:p>
            <a:pPr>
              <a:buFont typeface="Wingdings" panose="05000000000000000000" pitchFamily="2" charset="2"/>
              <a:buChar char="q"/>
            </a:pPr>
            <a:r>
              <a:rPr lang="en-CA" dirty="0"/>
              <a:t>The teachings of Buddha are, in their own style, striving toward the same Divine goal as the teachings of all of the great religions... to prepare us to rise above the pettiness of the little self so that we may experience, acknowledge and manifest Divine Qualities such as Kindness, Compassion, Forgiveness and Beneficence in every moment of life.</a:t>
            </a:r>
          </a:p>
          <a:p>
            <a:endParaRPr lang="en-CA" dirty="0"/>
          </a:p>
        </p:txBody>
      </p:sp>
    </p:spTree>
    <p:extLst>
      <p:ext uri="{BB962C8B-B14F-4D97-AF65-F5344CB8AC3E}">
        <p14:creationId xmlns:p14="http://schemas.microsoft.com/office/powerpoint/2010/main" val="3563248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Uniqueness of Buddhism</a:t>
            </a:r>
          </a:p>
        </p:txBody>
      </p:sp>
      <p:sp>
        <p:nvSpPr>
          <p:cNvPr id="3" name="Content Placeholder 2"/>
          <p:cNvSpPr>
            <a:spLocks noGrp="1"/>
          </p:cNvSpPr>
          <p:nvPr>
            <p:ph sz="quarter" idx="13"/>
          </p:nvPr>
        </p:nvSpPr>
        <p:spPr/>
        <p:txBody>
          <a:bodyPr>
            <a:normAutofit fontScale="92500" lnSpcReduction="10000"/>
          </a:bodyPr>
          <a:lstStyle/>
          <a:p>
            <a:pPr marL="45720" indent="0">
              <a:buNone/>
            </a:pPr>
            <a:r>
              <a:rPr lang="en-CA" dirty="0"/>
              <a:t>The holy life in Buddhism begins and ends in practice, not belief and doctrine. To practice Buddhist spirituality, one need not subscribe to a particular creed, to believe in God or to deny the God's existence. For living the holy life, says Buddhism, holding particular beliefs is not paramount. Buddhists have no quarrel with other religions and philosophies on doctrinal issues. Because they understand the goal of the holy life to be freedom from suffering and the cultivation of compassion. They acknowledge that other perspectives and practices can genuinely mediate salvation.</a:t>
            </a:r>
          </a:p>
          <a:p>
            <a:endParaRPr lang="en-CA" dirty="0"/>
          </a:p>
        </p:txBody>
      </p:sp>
    </p:spTree>
    <p:extLst>
      <p:ext uri="{BB962C8B-B14F-4D97-AF65-F5344CB8AC3E}">
        <p14:creationId xmlns:p14="http://schemas.microsoft.com/office/powerpoint/2010/main" val="426458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lgn="ctr">
              <a:buNone/>
            </a:pPr>
            <a:r>
              <a:rPr lang="en-CA" sz="3200" dirty="0">
                <a:effectLst/>
              </a:rPr>
              <a:t>The </a:t>
            </a:r>
            <a:r>
              <a:rPr lang="en-CA" sz="3200" dirty="0" err="1">
                <a:effectLst/>
              </a:rPr>
              <a:t>S</a:t>
            </a:r>
            <a:r>
              <a:rPr lang="en-CA" sz="3200" i="1" dirty="0" err="1">
                <a:effectLst/>
              </a:rPr>
              <a:t>uttas</a:t>
            </a:r>
            <a:br>
              <a:rPr lang="en-CA" sz="3200" i="1" dirty="0">
                <a:effectLst/>
              </a:rPr>
            </a:br>
            <a:r>
              <a:rPr lang="en-CA" sz="3200" dirty="0">
                <a:effectLst/>
              </a:rPr>
              <a:t>The Buddha's Discourses. </a:t>
            </a:r>
            <a:br>
              <a:rPr lang="en-CA" dirty="0">
                <a:effectLst/>
              </a:rPr>
            </a:br>
            <a:endParaRPr lang="en-CA" dirty="0"/>
          </a:p>
        </p:txBody>
      </p:sp>
      <p:sp>
        <p:nvSpPr>
          <p:cNvPr id="3" name="Content Placeholder 2"/>
          <p:cNvSpPr>
            <a:spLocks noGrp="1"/>
          </p:cNvSpPr>
          <p:nvPr>
            <p:ph sz="quarter" idx="13"/>
          </p:nvPr>
        </p:nvSpPr>
        <p:spPr/>
        <p:txBody>
          <a:bodyPr/>
          <a:lstStyle/>
          <a:p>
            <a:endParaRPr lang="en-CA" b="1" dirty="0"/>
          </a:p>
          <a:p>
            <a:r>
              <a:rPr lang="en-CA" b="1" dirty="0"/>
              <a:t>Becoming Who We Truly Are</a:t>
            </a:r>
            <a:endParaRPr lang="en-CA" dirty="0"/>
          </a:p>
          <a:p>
            <a:endParaRPr lang="en-CA" b="1" dirty="0"/>
          </a:p>
          <a:p>
            <a:r>
              <a:rPr lang="en-CA" b="1" dirty="0"/>
              <a:t>The Noble Path</a:t>
            </a:r>
          </a:p>
          <a:p>
            <a:pPr marL="45720" indent="0">
              <a:buNone/>
            </a:pPr>
            <a:r>
              <a:rPr lang="en-CA" b="1" dirty="0"/>
              <a:t>	</a:t>
            </a:r>
            <a:r>
              <a:rPr lang="en-CA" sz="1800" b="1" dirty="0"/>
              <a:t>Developing Compassion through Moral Behaviour</a:t>
            </a:r>
          </a:p>
          <a:p>
            <a:pPr marL="45720" indent="0">
              <a:buNone/>
            </a:pPr>
            <a:r>
              <a:rPr lang="en-CA" sz="1800" b="1" dirty="0"/>
              <a:t>	Developing Wisdom through Mental Cultivation</a:t>
            </a:r>
            <a:endParaRPr lang="en-CA" sz="1800" dirty="0"/>
          </a:p>
          <a:p>
            <a:pPr marL="45720" indent="0">
              <a:buNone/>
            </a:pPr>
            <a:endParaRPr lang="en-CA" sz="1800" dirty="0"/>
          </a:p>
          <a:p>
            <a:pPr>
              <a:buFont typeface="Wingdings" panose="05000000000000000000" pitchFamily="2" charset="2"/>
              <a:buChar char="q"/>
            </a:pPr>
            <a:endParaRPr lang="en-CA" dirty="0"/>
          </a:p>
        </p:txBody>
      </p:sp>
    </p:spTree>
    <p:extLst>
      <p:ext uri="{BB962C8B-B14F-4D97-AF65-F5344CB8AC3E}">
        <p14:creationId xmlns:p14="http://schemas.microsoft.com/office/powerpoint/2010/main" val="3750319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Noble Truth</a:t>
            </a:r>
          </a:p>
        </p:txBody>
      </p:sp>
      <p:sp>
        <p:nvSpPr>
          <p:cNvPr id="3" name="Content Placeholder 2"/>
          <p:cNvSpPr>
            <a:spLocks noGrp="1"/>
          </p:cNvSpPr>
          <p:nvPr>
            <p:ph sz="quarter" idx="13"/>
          </p:nvPr>
        </p:nvSpPr>
        <p:spPr/>
        <p:txBody>
          <a:bodyPr>
            <a:normAutofit/>
          </a:bodyPr>
          <a:lstStyle/>
          <a:p>
            <a:r>
              <a:rPr lang="en-CA" dirty="0"/>
              <a:t>Disappointment and dissatisfaction pervade life  </a:t>
            </a:r>
          </a:p>
          <a:p>
            <a:r>
              <a:rPr lang="en-CA" dirty="0"/>
              <a:t>Disappointment and dissatisfaction arise because we fail to apprehend the impermanent nature of all reality, including ourselves. </a:t>
            </a:r>
          </a:p>
          <a:p>
            <a:r>
              <a:rPr lang="en-CA" dirty="0"/>
              <a:t>One need not develop unhealthy attachments. </a:t>
            </a:r>
          </a:p>
          <a:p>
            <a:r>
              <a:rPr lang="en-CA" dirty="0"/>
              <a:t>The way to freedom is through disciplines </a:t>
            </a:r>
          </a:p>
          <a:p>
            <a:pPr marL="45720" indent="0">
              <a:buNone/>
            </a:pPr>
            <a:endParaRPr lang="en-CA" dirty="0"/>
          </a:p>
        </p:txBody>
      </p:sp>
    </p:spTree>
    <p:extLst>
      <p:ext uri="{BB962C8B-B14F-4D97-AF65-F5344CB8AC3E}">
        <p14:creationId xmlns:p14="http://schemas.microsoft.com/office/powerpoint/2010/main" val="282465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t>Relationship to Business</a:t>
            </a:r>
          </a:p>
        </p:txBody>
      </p:sp>
      <p:sp>
        <p:nvSpPr>
          <p:cNvPr id="3" name="Content Placeholder 2"/>
          <p:cNvSpPr>
            <a:spLocks noGrp="1"/>
          </p:cNvSpPr>
          <p:nvPr>
            <p:ph sz="quarter" idx="13"/>
          </p:nvPr>
        </p:nvSpPr>
        <p:spPr/>
        <p:txBody>
          <a:bodyPr/>
          <a:lstStyle/>
          <a:p>
            <a:pPr marL="45720" indent="0">
              <a:buNone/>
            </a:pPr>
            <a:endParaRPr lang="en-CA" dirty="0"/>
          </a:p>
          <a:p>
            <a:pPr marL="45720" indent="0">
              <a:buNone/>
            </a:pPr>
            <a:endParaRPr lang="en-CA" dirty="0"/>
          </a:p>
          <a:p>
            <a:pPr marL="45720" indent="0">
              <a:buNone/>
            </a:pPr>
            <a:endParaRPr lang="en-CA" dirty="0"/>
          </a:p>
          <a:p>
            <a:pPr marL="45720" indent="0">
              <a:buNone/>
            </a:pPr>
            <a:endParaRPr lang="en-CA" dirty="0"/>
          </a:p>
          <a:p>
            <a:pPr marL="45720" indent="0">
              <a:buNone/>
            </a:pPr>
            <a:endParaRPr lang="en-CA" dirty="0"/>
          </a:p>
        </p:txBody>
      </p:sp>
      <p:sp>
        <p:nvSpPr>
          <p:cNvPr id="4" name="Rectangle 3"/>
          <p:cNvSpPr/>
          <p:nvPr/>
        </p:nvSpPr>
        <p:spPr>
          <a:xfrm>
            <a:off x="1331640" y="1196752"/>
            <a:ext cx="5526360" cy="2585323"/>
          </a:xfrm>
          <a:prstGeom prst="rect">
            <a:avLst/>
          </a:prstGeom>
        </p:spPr>
        <p:txBody>
          <a:bodyPr wrap="square">
            <a:spAutoFit/>
          </a:bodyPr>
          <a:lstStyle/>
          <a:p>
            <a:pPr marL="285750" indent="-285750">
              <a:buFont typeface="Wingdings" panose="05000000000000000000" pitchFamily="2" charset="2"/>
              <a:buChar char="Ø"/>
            </a:pPr>
            <a:r>
              <a:rPr lang="en-CA" dirty="0"/>
              <a:t>Our suffering matters. </a:t>
            </a:r>
          </a:p>
          <a:p>
            <a:endParaRPr lang="en-CA" dirty="0"/>
          </a:p>
          <a:p>
            <a:pPr marL="285750" indent="-285750">
              <a:buFont typeface="Wingdings" panose="05000000000000000000" pitchFamily="2" charset="2"/>
              <a:buChar char="Ø"/>
            </a:pPr>
            <a:r>
              <a:rPr lang="en-CA" dirty="0"/>
              <a:t>We can stop suffering. </a:t>
            </a:r>
          </a:p>
          <a:p>
            <a:pPr marL="285750" indent="-285750">
              <a:buFont typeface="Wingdings" panose="05000000000000000000" pitchFamily="2" charset="2"/>
              <a:buChar char="Ø"/>
            </a:pPr>
            <a:endParaRPr lang="en-CA" dirty="0"/>
          </a:p>
          <a:p>
            <a:pPr marL="285750" indent="-285750">
              <a:buFont typeface="Wingdings" panose="05000000000000000000" pitchFamily="2" charset="2"/>
              <a:buChar char="Ø"/>
            </a:pPr>
            <a:r>
              <a:rPr lang="en-CA" dirty="0"/>
              <a:t>There is a relationship between our actions and the results we get – Karma. </a:t>
            </a:r>
          </a:p>
          <a:p>
            <a:pPr marL="285750" indent="-285750">
              <a:buFont typeface="Wingdings" panose="05000000000000000000" pitchFamily="2" charset="2"/>
              <a:buChar char="Ø"/>
            </a:pPr>
            <a:endParaRPr lang="en-CA" dirty="0"/>
          </a:p>
          <a:p>
            <a:pPr marL="285750" indent="-285750">
              <a:buFont typeface="Wingdings" panose="05000000000000000000" pitchFamily="2" charset="2"/>
              <a:buChar char="Ø"/>
            </a:pPr>
            <a:r>
              <a:rPr lang="en-CA" dirty="0"/>
              <a:t>Being aware of our thoughts, feelings, and actions helps us change them. </a:t>
            </a:r>
          </a:p>
        </p:txBody>
      </p:sp>
    </p:spTree>
    <p:extLst>
      <p:ext uri="{BB962C8B-B14F-4D97-AF65-F5344CB8AC3E}">
        <p14:creationId xmlns:p14="http://schemas.microsoft.com/office/powerpoint/2010/main" val="281241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additive="base">
                                        <p:cTn id="19"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 calcmode="lin" valueType="num">
                                      <p:cBhvr additive="base">
                                        <p:cTn id="25"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Islam</a:t>
            </a:r>
          </a:p>
        </p:txBody>
      </p:sp>
      <p:sp>
        <p:nvSpPr>
          <p:cNvPr id="3" name="Content Placeholder 2"/>
          <p:cNvSpPr>
            <a:spLocks noGrp="1"/>
          </p:cNvSpPr>
          <p:nvPr>
            <p:ph sz="quarter" idx="13"/>
          </p:nvPr>
        </p:nvSpPr>
        <p:spPr/>
        <p:txBody>
          <a:bodyPr/>
          <a:lstStyle/>
          <a:p>
            <a:pPr marL="45720" indent="0">
              <a:buNone/>
            </a:pPr>
            <a:endParaRPr lang="en-CA" dirty="0"/>
          </a:p>
          <a:p>
            <a:pPr marL="45720" indent="0">
              <a:buNone/>
            </a:pPr>
            <a:r>
              <a:rPr lang="en-CA" dirty="0"/>
              <a:t>Islam encourages work in general, and trade and commerce in particular, Prophet Mohammad was himself engaged in this profession before he became a prophet. He was a successful businessman. Known for integrity, he bore the honorific title, “the Trustworthy”.</a:t>
            </a:r>
          </a:p>
        </p:txBody>
      </p:sp>
    </p:spTree>
    <p:extLst>
      <p:ext uri="{BB962C8B-B14F-4D97-AF65-F5344CB8AC3E}">
        <p14:creationId xmlns:p14="http://schemas.microsoft.com/office/powerpoint/2010/main" val="2784991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Quran</a:t>
            </a:r>
          </a:p>
        </p:txBody>
      </p:sp>
      <p:sp>
        <p:nvSpPr>
          <p:cNvPr id="3" name="Content Placeholder 2"/>
          <p:cNvSpPr>
            <a:spLocks noGrp="1"/>
          </p:cNvSpPr>
          <p:nvPr>
            <p:ph sz="quarter" idx="13"/>
          </p:nvPr>
        </p:nvSpPr>
        <p:spPr/>
        <p:txBody>
          <a:bodyPr>
            <a:normAutofit/>
          </a:bodyPr>
          <a:lstStyle/>
          <a:p>
            <a:pPr marL="45720" indent="0">
              <a:buNone/>
            </a:pPr>
            <a:r>
              <a:rPr lang="en-CA" dirty="0"/>
              <a:t>"God has made business lawful for you" </a:t>
            </a:r>
          </a:p>
          <a:p>
            <a:pPr marL="45720" indent="0">
              <a:buNone/>
            </a:pPr>
            <a:r>
              <a:rPr lang="en-CA" dirty="0"/>
              <a:t>The Qur'an includes rules not only for manners and hygiene, marriage and divorce, but it also lays down detailed rules for commerce and politics, interest and debts, contracts and wills, and industry and finance. Islam has permitted and in fact encouraged business. Islam lays out the basic principles of our economic behaviour as consumers, producers and owners of wealth. </a:t>
            </a:r>
          </a:p>
          <a:p>
            <a:endParaRPr lang="en-CA" dirty="0"/>
          </a:p>
        </p:txBody>
      </p:sp>
    </p:spTree>
    <p:extLst>
      <p:ext uri="{BB962C8B-B14F-4D97-AF65-F5344CB8AC3E}">
        <p14:creationId xmlns:p14="http://schemas.microsoft.com/office/powerpoint/2010/main" val="45273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Business Principles</a:t>
            </a:r>
          </a:p>
        </p:txBody>
      </p:sp>
      <p:sp>
        <p:nvSpPr>
          <p:cNvPr id="3" name="Content Placeholder 2"/>
          <p:cNvSpPr>
            <a:spLocks noGrp="1"/>
          </p:cNvSpPr>
          <p:nvPr>
            <p:ph sz="quarter" idx="13"/>
          </p:nvPr>
        </p:nvSpPr>
        <p:spPr/>
        <p:txBody>
          <a:bodyPr>
            <a:normAutofit/>
          </a:bodyPr>
          <a:lstStyle/>
          <a:p>
            <a:pPr marL="45720" indent="0">
              <a:buNone/>
            </a:pPr>
            <a:r>
              <a:rPr lang="en-CA" dirty="0"/>
              <a:t>Business principles are based on the following:</a:t>
            </a:r>
          </a:p>
          <a:p>
            <a:pPr marL="45720" indent="0">
              <a:buNone/>
            </a:pPr>
            <a:endParaRPr lang="en-CA" dirty="0"/>
          </a:p>
          <a:p>
            <a:r>
              <a:rPr lang="en-CA" dirty="0"/>
              <a:t>Trust - Trust of God's creation and all that is in it.  </a:t>
            </a:r>
          </a:p>
          <a:p>
            <a:endParaRPr lang="en-CA" dirty="0"/>
          </a:p>
          <a:p>
            <a:r>
              <a:rPr lang="en-CA" dirty="0"/>
              <a:t>Justice and Honesty</a:t>
            </a:r>
          </a:p>
          <a:p>
            <a:endParaRPr lang="en-CA" dirty="0"/>
          </a:p>
          <a:p>
            <a:r>
              <a:rPr lang="en-CA" dirty="0"/>
              <a:t>Mutual Respect</a:t>
            </a:r>
          </a:p>
          <a:p>
            <a:endParaRPr lang="en-CA" dirty="0"/>
          </a:p>
        </p:txBody>
      </p:sp>
    </p:spTree>
    <p:extLst>
      <p:ext uri="{BB962C8B-B14F-4D97-AF65-F5344CB8AC3E}">
        <p14:creationId xmlns:p14="http://schemas.microsoft.com/office/powerpoint/2010/main" val="43330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Forbidden in Islam</a:t>
            </a:r>
          </a:p>
        </p:txBody>
      </p:sp>
      <p:sp>
        <p:nvSpPr>
          <p:cNvPr id="3" name="Content Placeholder 2"/>
          <p:cNvSpPr>
            <a:spLocks noGrp="1"/>
          </p:cNvSpPr>
          <p:nvPr>
            <p:ph sz="quarter" idx="13"/>
          </p:nvPr>
        </p:nvSpPr>
        <p:spPr/>
        <p:txBody>
          <a:bodyPr>
            <a:normAutofit fontScale="92500" lnSpcReduction="10000"/>
          </a:bodyPr>
          <a:lstStyle/>
          <a:p>
            <a:pPr lvl="0"/>
            <a:r>
              <a:rPr lang="en-CA" dirty="0"/>
              <a:t>Producing, selling and purchasing of goods, which are prohibited in Islamic law.  </a:t>
            </a:r>
          </a:p>
          <a:p>
            <a:pPr lvl="0"/>
            <a:r>
              <a:rPr lang="en-CA" dirty="0"/>
              <a:t>Any kind of transaction involving uncertainty,</a:t>
            </a:r>
            <a:r>
              <a:rPr lang="en-CA" i="1" dirty="0"/>
              <a:t> </a:t>
            </a:r>
            <a:r>
              <a:rPr lang="en-CA" dirty="0"/>
              <a:t>as this could lead to quarrel or litigation.  </a:t>
            </a:r>
          </a:p>
          <a:p>
            <a:pPr lvl="0"/>
            <a:r>
              <a:rPr lang="en-CA" dirty="0"/>
              <a:t>Hoarding to make high profit at the cost of public interest.  </a:t>
            </a:r>
          </a:p>
          <a:p>
            <a:pPr lvl="0"/>
            <a:r>
              <a:rPr lang="en-CA" dirty="0"/>
              <a:t>Fraud in business dealings.  </a:t>
            </a:r>
          </a:p>
          <a:p>
            <a:pPr lvl="0"/>
            <a:r>
              <a:rPr lang="en-CA" dirty="0"/>
              <a:t>Buying or selling what’s legal if we know that it will be used for illegal use.</a:t>
            </a:r>
          </a:p>
          <a:p>
            <a:r>
              <a:rPr lang="en-CA" dirty="0"/>
              <a:t>Pay or receiving interest   </a:t>
            </a:r>
          </a:p>
          <a:p>
            <a:endParaRPr lang="en-CA" dirty="0"/>
          </a:p>
        </p:txBody>
      </p:sp>
    </p:spTree>
    <p:extLst>
      <p:ext uri="{BB962C8B-B14F-4D97-AF65-F5344CB8AC3E}">
        <p14:creationId xmlns:p14="http://schemas.microsoft.com/office/powerpoint/2010/main" val="3324707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prophet PBUH</a:t>
            </a:r>
          </a:p>
        </p:txBody>
      </p:sp>
      <p:sp>
        <p:nvSpPr>
          <p:cNvPr id="3" name="Content Placeholder 2"/>
          <p:cNvSpPr>
            <a:spLocks noGrp="1"/>
          </p:cNvSpPr>
          <p:nvPr>
            <p:ph sz="quarter" idx="13"/>
          </p:nvPr>
        </p:nvSpPr>
        <p:spPr/>
        <p:txBody>
          <a:bodyPr/>
          <a:lstStyle/>
          <a:p>
            <a:pPr marL="45720" indent="0">
              <a:buNone/>
            </a:pPr>
            <a:endParaRPr lang="en-CA" dirty="0"/>
          </a:p>
          <a:p>
            <a:r>
              <a:rPr lang="en-CA" dirty="0"/>
              <a:t>"You will not attain righteousness, unless you give of that which you love. </a:t>
            </a:r>
            <a:r>
              <a:rPr lang="en-CA" i="1" dirty="0"/>
              <a:t>And said </a:t>
            </a:r>
            <a:r>
              <a:rPr lang="en-CA" dirty="0"/>
              <a:t>"God loves kindness when you deal with any matter" </a:t>
            </a:r>
          </a:p>
          <a:p>
            <a:endParaRPr lang="en-CA" dirty="0"/>
          </a:p>
          <a:p>
            <a:r>
              <a:rPr lang="en-CA" dirty="0"/>
              <a:t>"You will not enter Paradise until you have faith and you will not have faith until you love one another". </a:t>
            </a:r>
          </a:p>
          <a:p>
            <a:endParaRPr lang="en-CA" dirty="0"/>
          </a:p>
        </p:txBody>
      </p:sp>
    </p:spTree>
    <p:extLst>
      <p:ext uri="{BB962C8B-B14F-4D97-AF65-F5344CB8AC3E}">
        <p14:creationId xmlns:p14="http://schemas.microsoft.com/office/powerpoint/2010/main" val="1513225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4365104"/>
            <a:ext cx="6512511" cy="1143000"/>
          </a:xfrm>
        </p:spPr>
        <p:txBody>
          <a:bodyPr/>
          <a:lstStyle/>
          <a:p>
            <a:r>
              <a:rPr lang="en-CA" sz="2400" dirty="0"/>
              <a:t>Responsibility of the Business Person</a:t>
            </a:r>
          </a:p>
        </p:txBody>
      </p:sp>
      <p:sp>
        <p:nvSpPr>
          <p:cNvPr id="3" name="Content Placeholder 2"/>
          <p:cNvSpPr>
            <a:spLocks noGrp="1"/>
          </p:cNvSpPr>
          <p:nvPr>
            <p:ph sz="quarter" idx="13"/>
          </p:nvPr>
        </p:nvSpPr>
        <p:spPr/>
        <p:txBody>
          <a:bodyPr>
            <a:normAutofit fontScale="85000" lnSpcReduction="20000"/>
          </a:bodyPr>
          <a:lstStyle/>
          <a:p>
            <a:endParaRPr lang="en-CA" dirty="0"/>
          </a:p>
          <a:p>
            <a:r>
              <a:rPr lang="en-CA" dirty="0"/>
              <a:t>To be ethical in their daily business practices</a:t>
            </a:r>
          </a:p>
          <a:p>
            <a:r>
              <a:rPr lang="en-CA" dirty="0"/>
              <a:t>To act responsibly toward the community in which it serves. </a:t>
            </a:r>
          </a:p>
          <a:p>
            <a:r>
              <a:rPr lang="en-CA" dirty="0"/>
              <a:t>To review its business practices and remove from its organization any unlawful activities</a:t>
            </a:r>
          </a:p>
          <a:p>
            <a:r>
              <a:rPr lang="en-CA" dirty="0"/>
              <a:t>To devote themselves to productive and lawful activities that benefit mankind. </a:t>
            </a:r>
          </a:p>
          <a:p>
            <a:r>
              <a:rPr lang="en-CA" dirty="0"/>
              <a:t>To take a long and serious look at their organization and implement policies and procedures that are conducive to Islamic Law. </a:t>
            </a:r>
            <a:br>
              <a:rPr lang="en-CA" dirty="0"/>
            </a:br>
            <a:endParaRPr lang="en-CA" dirty="0"/>
          </a:p>
          <a:p>
            <a:endParaRPr lang="en-CA" dirty="0"/>
          </a:p>
        </p:txBody>
      </p:sp>
    </p:spTree>
    <p:extLst>
      <p:ext uri="{BB962C8B-B14F-4D97-AF65-F5344CB8AC3E}">
        <p14:creationId xmlns:p14="http://schemas.microsoft.com/office/powerpoint/2010/main" val="416684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Overriding Principles</a:t>
            </a:r>
          </a:p>
        </p:txBody>
      </p:sp>
      <p:sp>
        <p:nvSpPr>
          <p:cNvPr id="3" name="Content Placeholder 2"/>
          <p:cNvSpPr>
            <a:spLocks noGrp="1"/>
          </p:cNvSpPr>
          <p:nvPr>
            <p:ph sz="quarter" idx="13"/>
          </p:nvPr>
        </p:nvSpPr>
        <p:spPr/>
        <p:txBody>
          <a:bodyPr/>
          <a:lstStyle/>
          <a:p>
            <a:pPr lvl="0"/>
            <a:r>
              <a:rPr lang="en-CA" dirty="0"/>
              <a:t>Love God and his commands more than your trade or business </a:t>
            </a:r>
          </a:p>
          <a:p>
            <a:pPr lvl="0"/>
            <a:r>
              <a:rPr lang="en-CA" dirty="0"/>
              <a:t>Be honest and truthful </a:t>
            </a:r>
          </a:p>
          <a:p>
            <a:pPr lvl="0"/>
            <a:r>
              <a:rPr lang="en-CA" dirty="0"/>
              <a:t>Keep one’s word </a:t>
            </a:r>
          </a:p>
          <a:p>
            <a:pPr lvl="0"/>
            <a:r>
              <a:rPr lang="en-CA" dirty="0"/>
              <a:t>Be humble in how you conduct your life </a:t>
            </a:r>
          </a:p>
          <a:p>
            <a:pPr lvl="0"/>
            <a:r>
              <a:rPr lang="en-CA" dirty="0"/>
              <a:t>Do not deal in fraud </a:t>
            </a:r>
          </a:p>
          <a:p>
            <a:pPr lvl="0"/>
            <a:r>
              <a:rPr lang="en-CA" dirty="0"/>
              <a:t>Do not bribe </a:t>
            </a:r>
          </a:p>
          <a:p>
            <a:pPr lvl="0"/>
            <a:r>
              <a:rPr lang="en-CA" dirty="0"/>
              <a:t>Deal justly </a:t>
            </a:r>
          </a:p>
          <a:p>
            <a:endParaRPr lang="en-CA" dirty="0"/>
          </a:p>
        </p:txBody>
      </p:sp>
    </p:spTree>
    <p:extLst>
      <p:ext uri="{BB962C8B-B14F-4D97-AF65-F5344CB8AC3E}">
        <p14:creationId xmlns:p14="http://schemas.microsoft.com/office/powerpoint/2010/main" val="1793736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Judaism</a:t>
            </a:r>
          </a:p>
        </p:txBody>
      </p:sp>
      <p:sp>
        <p:nvSpPr>
          <p:cNvPr id="3" name="Content Placeholder 2"/>
          <p:cNvSpPr>
            <a:spLocks noGrp="1"/>
          </p:cNvSpPr>
          <p:nvPr>
            <p:ph sz="quarter" idx="13"/>
          </p:nvPr>
        </p:nvSpPr>
        <p:spPr/>
        <p:txBody>
          <a:bodyPr>
            <a:normAutofit/>
          </a:bodyPr>
          <a:lstStyle/>
          <a:p>
            <a:endParaRPr lang="en-CA" dirty="0"/>
          </a:p>
          <a:p>
            <a:r>
              <a:rPr lang="en-CA" dirty="0"/>
              <a:t>Many statements in the scriptures that describe in pious language ideal utopian business practices. </a:t>
            </a:r>
          </a:p>
          <a:p>
            <a:endParaRPr lang="en-CA" dirty="0"/>
          </a:p>
          <a:p>
            <a:r>
              <a:rPr lang="en-CA" dirty="0"/>
              <a:t>For the Jewish people the Sages insisted on spelling out concrete laws and legal principles by which to govern everyday lives. </a:t>
            </a:r>
          </a:p>
        </p:txBody>
      </p:sp>
    </p:spTree>
    <p:extLst>
      <p:ext uri="{BB962C8B-B14F-4D97-AF65-F5344CB8AC3E}">
        <p14:creationId xmlns:p14="http://schemas.microsoft.com/office/powerpoint/2010/main" val="4290000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Six Principles</a:t>
            </a:r>
          </a:p>
        </p:txBody>
      </p:sp>
      <p:sp>
        <p:nvSpPr>
          <p:cNvPr id="3" name="Content Placeholder 2"/>
          <p:cNvSpPr>
            <a:spLocks noGrp="1"/>
          </p:cNvSpPr>
          <p:nvPr>
            <p:ph sz="quarter" idx="13"/>
          </p:nvPr>
        </p:nvSpPr>
        <p:spPr/>
        <p:txBody>
          <a:bodyPr/>
          <a:lstStyle/>
          <a:p>
            <a:pPr marL="502920" indent="-457200">
              <a:buAutoNum type="arabicPeriod"/>
            </a:pPr>
            <a:r>
              <a:rPr lang="en-CA" b="1" dirty="0"/>
              <a:t>Accurate weights and measures</a:t>
            </a:r>
          </a:p>
          <a:p>
            <a:pPr marL="502920" indent="-457200">
              <a:buFont typeface="Georgia" pitchFamily="18" charset="0"/>
              <a:buAutoNum type="arabicPeriod"/>
            </a:pPr>
            <a:r>
              <a:rPr lang="en-CA" b="1" i="1" dirty="0" err="1"/>
              <a:t>Ona’at</a:t>
            </a:r>
            <a:r>
              <a:rPr lang="en-CA" b="1" i="1" dirty="0"/>
              <a:t> </a:t>
            </a:r>
            <a:r>
              <a:rPr lang="en-CA" b="1" i="1" dirty="0" err="1"/>
              <a:t>mamon</a:t>
            </a:r>
            <a:r>
              <a:rPr lang="en-CA" b="1" dirty="0"/>
              <a:t> (monetary deception)</a:t>
            </a:r>
            <a:endParaRPr lang="en-CA" dirty="0"/>
          </a:p>
          <a:p>
            <a:pPr marL="502920" indent="-457200">
              <a:buFont typeface="Georgia" pitchFamily="18" charset="0"/>
              <a:buAutoNum type="arabicPeriod"/>
            </a:pPr>
            <a:r>
              <a:rPr lang="en-CA" b="1" i="1" dirty="0" err="1"/>
              <a:t>Ona’at</a:t>
            </a:r>
            <a:r>
              <a:rPr lang="en-CA" b="1" i="1" dirty="0"/>
              <a:t> </a:t>
            </a:r>
            <a:r>
              <a:rPr lang="en-CA" b="1" i="1" dirty="0" err="1"/>
              <a:t>devarim</a:t>
            </a:r>
            <a:r>
              <a:rPr lang="en-CA" b="1" dirty="0"/>
              <a:t> (verbal deception)</a:t>
            </a:r>
          </a:p>
          <a:p>
            <a:pPr marL="502920" indent="-457200">
              <a:buFont typeface="Georgia" pitchFamily="18" charset="0"/>
              <a:buAutoNum type="arabicPeriod"/>
            </a:pPr>
            <a:r>
              <a:rPr lang="en-CA" b="1" i="1" dirty="0" err="1"/>
              <a:t>Gneivat</a:t>
            </a:r>
            <a:r>
              <a:rPr lang="en-CA" b="1" i="1" dirty="0"/>
              <a:t> </a:t>
            </a:r>
            <a:r>
              <a:rPr lang="en-CA" b="1" i="1" dirty="0" err="1"/>
              <a:t>da’at</a:t>
            </a:r>
            <a:r>
              <a:rPr lang="en-CA" b="1" dirty="0"/>
              <a:t> (literally, “stealing a person’s mind”)</a:t>
            </a:r>
          </a:p>
          <a:p>
            <a:pPr marL="502920" indent="-457200">
              <a:buFont typeface="Georgia" pitchFamily="18" charset="0"/>
              <a:buAutoNum type="arabicPeriod"/>
            </a:pPr>
            <a:r>
              <a:rPr lang="en-US" b="1" dirty="0"/>
              <a:t>"Putting a stumbling block before the blind”</a:t>
            </a:r>
          </a:p>
          <a:p>
            <a:pPr marL="502920" indent="-457200">
              <a:buFont typeface="Georgia" pitchFamily="18" charset="0"/>
              <a:buAutoNum type="arabicPeriod"/>
            </a:pPr>
            <a:r>
              <a:rPr lang="en-CA" b="1" dirty="0"/>
              <a:t>Tax evasion</a:t>
            </a:r>
            <a:endParaRPr lang="en-CA" dirty="0"/>
          </a:p>
          <a:p>
            <a:pPr marL="502920" indent="-457200">
              <a:buFont typeface="Georgia" pitchFamily="18" charset="0"/>
              <a:buAutoNum type="arabicPeriod"/>
            </a:pPr>
            <a:endParaRPr lang="en-CA" dirty="0"/>
          </a:p>
          <a:p>
            <a:pPr marL="45720" indent="0">
              <a:buNone/>
            </a:pPr>
            <a:endParaRPr lang="en-CA" dirty="0"/>
          </a:p>
          <a:p>
            <a:pPr marL="502920" indent="-457200">
              <a:buAutoNum type="arabicPeriod"/>
            </a:pPr>
            <a:endParaRPr lang="en-CA" dirty="0"/>
          </a:p>
          <a:p>
            <a:endParaRPr lang="en-CA" dirty="0"/>
          </a:p>
        </p:txBody>
      </p:sp>
    </p:spTree>
    <p:extLst>
      <p:ext uri="{BB962C8B-B14F-4D97-AF65-F5344CB8AC3E}">
        <p14:creationId xmlns:p14="http://schemas.microsoft.com/office/powerpoint/2010/main" val="63938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t>Words of Rabbi </a:t>
            </a:r>
            <a:r>
              <a:rPr lang="en-CA" sz="4000" dirty="0" err="1"/>
              <a:t>Nachman</a:t>
            </a:r>
            <a:endParaRPr lang="en-CA" sz="4000" dirty="0"/>
          </a:p>
        </p:txBody>
      </p:sp>
      <p:sp>
        <p:nvSpPr>
          <p:cNvPr id="3" name="Content Placeholder 2"/>
          <p:cNvSpPr>
            <a:spLocks noGrp="1"/>
          </p:cNvSpPr>
          <p:nvPr>
            <p:ph sz="quarter" idx="13"/>
          </p:nvPr>
        </p:nvSpPr>
        <p:spPr/>
        <p:txBody>
          <a:bodyPr>
            <a:normAutofit/>
          </a:bodyPr>
          <a:lstStyle/>
          <a:p>
            <a:pPr marL="45720" indent="0">
              <a:buNone/>
            </a:pPr>
            <a:endParaRPr lang="en-CA" i="1" dirty="0"/>
          </a:p>
          <a:p>
            <a:pPr marL="45720" indent="0">
              <a:buNone/>
            </a:pPr>
            <a:r>
              <a:rPr lang="en-CA" i="1" dirty="0"/>
              <a:t>“He taught that we should always have the Lord in our thoughts. He was asked: ‘Can we think of the Lord when we are engaged in buying and selling?’ ‘Surely we can,’ answered the Rabbi. ‘If we are able to think of business when we are praying, we should be able to think of praying when we are doing business’”</a:t>
            </a:r>
            <a:r>
              <a:rPr lang="en-CA" dirty="0"/>
              <a:t> (Louis Newman, The Hasidic Anthology, p. 343).</a:t>
            </a:r>
          </a:p>
          <a:p>
            <a:endParaRPr lang="en-CA" dirty="0"/>
          </a:p>
        </p:txBody>
      </p:sp>
    </p:spTree>
    <p:extLst>
      <p:ext uri="{BB962C8B-B14F-4D97-AF65-F5344CB8AC3E}">
        <p14:creationId xmlns:p14="http://schemas.microsoft.com/office/powerpoint/2010/main" val="27123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Christianity</a:t>
            </a:r>
          </a:p>
        </p:txBody>
      </p:sp>
      <p:sp>
        <p:nvSpPr>
          <p:cNvPr id="3" name="Content Placeholder 2"/>
          <p:cNvSpPr>
            <a:spLocks noGrp="1"/>
          </p:cNvSpPr>
          <p:nvPr>
            <p:ph sz="quarter" idx="13"/>
          </p:nvPr>
        </p:nvSpPr>
        <p:spPr/>
        <p:txBody>
          <a:bodyPr>
            <a:noAutofit/>
          </a:bodyPr>
          <a:lstStyle/>
          <a:p>
            <a:pPr lvl="0"/>
            <a:endParaRPr lang="en-US" sz="1600" dirty="0"/>
          </a:p>
          <a:p>
            <a:pPr lvl="0"/>
            <a:r>
              <a:rPr lang="en-US" sz="2000" dirty="0"/>
              <a:t>Christian spirituality is ‘visionary’ in that it involves a new way of seeing reality and seeing through things to their spiritual core. </a:t>
            </a:r>
          </a:p>
          <a:p>
            <a:pPr marL="45720" lvl="0" indent="0">
              <a:buNone/>
            </a:pPr>
            <a:endParaRPr lang="en-CA" sz="2000" dirty="0"/>
          </a:p>
          <a:p>
            <a:pPr lvl="0"/>
            <a:r>
              <a:rPr lang="en-US" sz="2000" dirty="0"/>
              <a:t>Christian spirituality is incarnational – founded in the core Christian belief that God, the creator, has revealed himself finally and fully in the person of his Son Jesus Christ.</a:t>
            </a:r>
          </a:p>
        </p:txBody>
      </p:sp>
    </p:spTree>
    <p:extLst>
      <p:ext uri="{BB962C8B-B14F-4D97-AF65-F5344CB8AC3E}">
        <p14:creationId xmlns:p14="http://schemas.microsoft.com/office/powerpoint/2010/main" val="297760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Christianity (2)</a:t>
            </a:r>
          </a:p>
        </p:txBody>
      </p:sp>
      <p:sp>
        <p:nvSpPr>
          <p:cNvPr id="3" name="Content Placeholder 2"/>
          <p:cNvSpPr>
            <a:spLocks noGrp="1"/>
          </p:cNvSpPr>
          <p:nvPr>
            <p:ph sz="quarter" idx="13"/>
          </p:nvPr>
        </p:nvSpPr>
        <p:spPr/>
        <p:txBody>
          <a:bodyPr>
            <a:normAutofit/>
          </a:bodyPr>
          <a:lstStyle/>
          <a:p>
            <a:pPr lvl="0"/>
            <a:endParaRPr lang="en-US" sz="2000" dirty="0"/>
          </a:p>
          <a:p>
            <a:pPr lvl="0"/>
            <a:r>
              <a:rPr lang="en-US" sz="2000" dirty="0"/>
              <a:t>Christian Spirituality is Christocentric – centered on the person of Christ. Christian spirituality focuses on Christ as our example of how we ought to live our lives following the teachings of Christ.  </a:t>
            </a:r>
            <a:endParaRPr lang="en-CA" sz="2000" dirty="0"/>
          </a:p>
          <a:p>
            <a:pPr lvl="0"/>
            <a:endParaRPr lang="en-US" sz="2000" dirty="0"/>
          </a:p>
          <a:p>
            <a:pPr lvl="0"/>
            <a:r>
              <a:rPr lang="en-US" sz="2000" dirty="0"/>
              <a:t>Christian service, following the commandment of love, focuses on service. This call to serve is part of what the Christian bring to business and work. </a:t>
            </a:r>
            <a:endParaRPr lang="en-CA" sz="2000" dirty="0"/>
          </a:p>
        </p:txBody>
      </p:sp>
    </p:spTree>
    <p:extLst>
      <p:ext uri="{BB962C8B-B14F-4D97-AF65-F5344CB8AC3E}">
        <p14:creationId xmlns:p14="http://schemas.microsoft.com/office/powerpoint/2010/main" val="1570477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Christianity (3)</a:t>
            </a:r>
          </a:p>
        </p:txBody>
      </p:sp>
      <p:sp>
        <p:nvSpPr>
          <p:cNvPr id="3" name="Content Placeholder 2"/>
          <p:cNvSpPr>
            <a:spLocks noGrp="1"/>
          </p:cNvSpPr>
          <p:nvPr>
            <p:ph sz="quarter" idx="13"/>
          </p:nvPr>
        </p:nvSpPr>
        <p:spPr/>
        <p:txBody>
          <a:bodyPr/>
          <a:lstStyle/>
          <a:p>
            <a:pPr lvl="0"/>
            <a:endParaRPr lang="en-US" sz="2000" dirty="0"/>
          </a:p>
          <a:p>
            <a:pPr lvl="0"/>
            <a:r>
              <a:rPr lang="en-US" sz="2000" dirty="0"/>
              <a:t>For Christians spirituality should lead one to a life of holiness and sanctification where we are called to move from self-centeredness to a life in service of others. </a:t>
            </a:r>
            <a:endParaRPr lang="en-CA" sz="2000" dirty="0"/>
          </a:p>
          <a:p>
            <a:pPr lvl="0"/>
            <a:endParaRPr lang="en-US" sz="2000" dirty="0"/>
          </a:p>
          <a:p>
            <a:pPr lvl="0"/>
            <a:r>
              <a:rPr lang="en-US" sz="2000" dirty="0"/>
              <a:t>Christian spirituality acknowledges the longing that is deep in the human soul for the age to come. </a:t>
            </a:r>
            <a:endParaRPr lang="en-CA" sz="2000" dirty="0"/>
          </a:p>
          <a:p>
            <a:endParaRPr lang="en-CA" dirty="0"/>
          </a:p>
        </p:txBody>
      </p:sp>
    </p:spTree>
    <p:extLst>
      <p:ext uri="{BB962C8B-B14F-4D97-AF65-F5344CB8AC3E}">
        <p14:creationId xmlns:p14="http://schemas.microsoft.com/office/powerpoint/2010/main" val="191261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Core Principles</a:t>
            </a:r>
          </a:p>
        </p:txBody>
      </p:sp>
      <p:sp>
        <p:nvSpPr>
          <p:cNvPr id="3" name="Content Placeholder 2"/>
          <p:cNvSpPr>
            <a:spLocks noGrp="1"/>
          </p:cNvSpPr>
          <p:nvPr>
            <p:ph sz="quarter" idx="13"/>
          </p:nvPr>
        </p:nvSpPr>
        <p:spPr/>
        <p:txBody>
          <a:bodyPr>
            <a:normAutofit fontScale="70000" lnSpcReduction="20000"/>
          </a:bodyPr>
          <a:lstStyle/>
          <a:p>
            <a:pPr lvl="0"/>
            <a:endParaRPr lang="en-US" dirty="0"/>
          </a:p>
          <a:p>
            <a:pPr lvl="0"/>
            <a:r>
              <a:rPr lang="en-US" dirty="0"/>
              <a:t>Christians recognize that work brings dignity – dignity is of the very nature of work.</a:t>
            </a:r>
            <a:endParaRPr lang="en-CA" dirty="0"/>
          </a:p>
          <a:p>
            <a:pPr lvl="0"/>
            <a:endParaRPr lang="en-US" dirty="0"/>
          </a:p>
          <a:p>
            <a:pPr lvl="0"/>
            <a:r>
              <a:rPr lang="en-US" dirty="0"/>
              <a:t>Work is a sharing in the activity of the creator. Through work we use and adapt the earth’s resources for our needs and for the needs of others.</a:t>
            </a:r>
            <a:endParaRPr lang="en-CA" dirty="0"/>
          </a:p>
          <a:p>
            <a:pPr marL="45720" indent="0">
              <a:buNone/>
            </a:pPr>
            <a:r>
              <a:rPr lang="en-US" dirty="0"/>
              <a:t> </a:t>
            </a:r>
            <a:endParaRPr lang="en-CA" dirty="0"/>
          </a:p>
          <a:p>
            <a:pPr lvl="0"/>
            <a:r>
              <a:rPr lang="en-US" dirty="0"/>
              <a:t>Work is one of the characteristics that distinguish man from the rest of God’s creatures.</a:t>
            </a:r>
            <a:endParaRPr lang="en-CA" dirty="0"/>
          </a:p>
          <a:p>
            <a:pPr marL="45720" indent="0">
              <a:buNone/>
            </a:pPr>
            <a:r>
              <a:rPr lang="en-US" dirty="0"/>
              <a:t> </a:t>
            </a:r>
            <a:endParaRPr lang="en-CA" dirty="0"/>
          </a:p>
          <a:p>
            <a:pPr lvl="0"/>
            <a:r>
              <a:rPr lang="en-US" dirty="0"/>
              <a:t>Work is a vocation – a calling where we express who we are as persons created in the image and likeness of God.</a:t>
            </a:r>
            <a:endParaRPr lang="en-CA" dirty="0"/>
          </a:p>
          <a:p>
            <a:pPr marL="45720" indent="0">
              <a:buNone/>
            </a:pPr>
            <a:r>
              <a:rPr lang="en-US" dirty="0"/>
              <a:t> </a:t>
            </a:r>
            <a:endParaRPr lang="en-CA" dirty="0"/>
          </a:p>
          <a:p>
            <a:endParaRPr lang="en-CA" dirty="0"/>
          </a:p>
        </p:txBody>
      </p:sp>
    </p:spTree>
    <p:extLst>
      <p:ext uri="{BB962C8B-B14F-4D97-AF65-F5344CB8AC3E}">
        <p14:creationId xmlns:p14="http://schemas.microsoft.com/office/powerpoint/2010/main" val="3004549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Core Principles (2)</a:t>
            </a:r>
          </a:p>
        </p:txBody>
      </p:sp>
      <p:sp>
        <p:nvSpPr>
          <p:cNvPr id="3" name="Content Placeholder 2"/>
          <p:cNvSpPr>
            <a:spLocks noGrp="1"/>
          </p:cNvSpPr>
          <p:nvPr>
            <p:ph sz="quarter" idx="13"/>
          </p:nvPr>
        </p:nvSpPr>
        <p:spPr/>
        <p:txBody>
          <a:bodyPr>
            <a:normAutofit fontScale="62500" lnSpcReduction="20000"/>
          </a:bodyPr>
          <a:lstStyle/>
          <a:p>
            <a:pPr lvl="0"/>
            <a:endParaRPr lang="en-US" dirty="0"/>
          </a:p>
          <a:p>
            <a:pPr lvl="0"/>
            <a:r>
              <a:rPr lang="en-US" dirty="0"/>
              <a:t>The primary basis for the value of work is the person who is the subject of work. Different types of work will have greater or lesser objective values – each type of work is judged above all by the dignity of the person performing it.</a:t>
            </a:r>
            <a:endParaRPr lang="en-CA" dirty="0"/>
          </a:p>
          <a:p>
            <a:pPr marL="45720" indent="0">
              <a:buNone/>
            </a:pPr>
            <a:r>
              <a:rPr lang="en-US" dirty="0"/>
              <a:t> </a:t>
            </a:r>
            <a:endParaRPr lang="en-CA" dirty="0"/>
          </a:p>
          <a:p>
            <a:pPr lvl="0"/>
            <a:r>
              <a:rPr lang="en-US" dirty="0"/>
              <a:t>Through work we are called to govern the world in justice and holiness and thereby give glory to God the creator of all.</a:t>
            </a:r>
            <a:endParaRPr lang="en-CA" dirty="0"/>
          </a:p>
          <a:p>
            <a:pPr marL="45720" indent="0">
              <a:buNone/>
            </a:pPr>
            <a:r>
              <a:rPr lang="en-US" dirty="0"/>
              <a:t> </a:t>
            </a:r>
            <a:endParaRPr lang="en-CA" dirty="0"/>
          </a:p>
          <a:p>
            <a:pPr lvl="0"/>
            <a:r>
              <a:rPr lang="en-US" dirty="0"/>
              <a:t>Work not only transforms nature and adapts it to our needs but through work we find human fulfillment and become more human</a:t>
            </a:r>
            <a:endParaRPr lang="en-CA" dirty="0"/>
          </a:p>
          <a:p>
            <a:pPr marL="45720" indent="0">
              <a:buNone/>
            </a:pPr>
            <a:r>
              <a:rPr lang="en-US" dirty="0"/>
              <a:t> </a:t>
            </a:r>
            <a:endParaRPr lang="en-CA" dirty="0"/>
          </a:p>
          <a:p>
            <a:pPr lvl="0"/>
            <a:r>
              <a:rPr lang="en-US" dirty="0"/>
              <a:t>Work involves toils and hardship – by uniting this toil and hardship to the cross of Christ we collaborate with God in the redemption of humanity.</a:t>
            </a:r>
            <a:endParaRPr lang="en-CA" dirty="0"/>
          </a:p>
          <a:p>
            <a:pPr marL="45720" indent="0">
              <a:buNone/>
            </a:pPr>
            <a:r>
              <a:rPr lang="en-US" dirty="0"/>
              <a:t> </a:t>
            </a:r>
            <a:endParaRPr lang="en-CA" dirty="0"/>
          </a:p>
        </p:txBody>
      </p:sp>
    </p:spTree>
    <p:extLst>
      <p:ext uri="{BB962C8B-B14F-4D97-AF65-F5344CB8AC3E}">
        <p14:creationId xmlns:p14="http://schemas.microsoft.com/office/powerpoint/2010/main" val="322224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Core Principles (3)</a:t>
            </a:r>
          </a:p>
        </p:txBody>
      </p:sp>
      <p:sp>
        <p:nvSpPr>
          <p:cNvPr id="3" name="Content Placeholder 2"/>
          <p:cNvSpPr>
            <a:spLocks noGrp="1"/>
          </p:cNvSpPr>
          <p:nvPr>
            <p:ph sz="quarter" idx="13"/>
          </p:nvPr>
        </p:nvSpPr>
        <p:spPr/>
        <p:txBody>
          <a:bodyPr>
            <a:normAutofit fontScale="77500" lnSpcReduction="20000"/>
          </a:bodyPr>
          <a:lstStyle/>
          <a:p>
            <a:pPr lvl="0"/>
            <a:r>
              <a:rPr lang="en-US" dirty="0"/>
              <a:t>Through work we develop virtue in our lives. Work will inevitably involve ethical decisions.  </a:t>
            </a:r>
            <a:endParaRPr lang="en-CA" dirty="0"/>
          </a:p>
          <a:p>
            <a:pPr lvl="0"/>
            <a:endParaRPr lang="en-US" dirty="0"/>
          </a:p>
          <a:p>
            <a:pPr lvl="0"/>
            <a:r>
              <a:rPr lang="en-US" dirty="0"/>
              <a:t>Our work will involve a community of persons working together to achieve a common goal. We desire to be a sharer of responsibility and to be able to use our creativity in our work.</a:t>
            </a:r>
            <a:endParaRPr lang="en-CA" dirty="0"/>
          </a:p>
          <a:p>
            <a:endParaRPr lang="en-CA" dirty="0"/>
          </a:p>
          <a:p>
            <a:pPr lvl="0"/>
            <a:r>
              <a:rPr lang="en-US" dirty="0"/>
              <a:t>The free market system is the most efficient way to utilize resources and bring them to market. It must be tempered by justice and truth and not the desire to possess things.</a:t>
            </a:r>
            <a:endParaRPr lang="en-CA" dirty="0"/>
          </a:p>
          <a:p>
            <a:endParaRPr lang="en-CA" dirty="0"/>
          </a:p>
          <a:p>
            <a:pPr lvl="0"/>
            <a:r>
              <a:rPr lang="en-US" dirty="0"/>
              <a:t>Profit is not the only judge of a company’s economic activity</a:t>
            </a:r>
            <a:endParaRPr lang="en-CA" dirty="0"/>
          </a:p>
          <a:p>
            <a:endParaRPr lang="en-CA" dirty="0"/>
          </a:p>
        </p:txBody>
      </p:sp>
    </p:spTree>
    <p:extLst>
      <p:ext uri="{BB962C8B-B14F-4D97-AF65-F5344CB8AC3E}">
        <p14:creationId xmlns:p14="http://schemas.microsoft.com/office/powerpoint/2010/main" val="3587213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Principles (4)</a:t>
            </a:r>
          </a:p>
        </p:txBody>
      </p:sp>
      <p:sp>
        <p:nvSpPr>
          <p:cNvPr id="3" name="Content Placeholder 2"/>
          <p:cNvSpPr>
            <a:spLocks noGrp="1"/>
          </p:cNvSpPr>
          <p:nvPr>
            <p:ph sz="quarter" idx="13"/>
          </p:nvPr>
        </p:nvSpPr>
        <p:spPr/>
        <p:txBody>
          <a:bodyPr>
            <a:normAutofit fontScale="70000" lnSpcReduction="20000"/>
          </a:bodyPr>
          <a:lstStyle/>
          <a:p>
            <a:pPr lvl="0"/>
            <a:endParaRPr lang="en-US" dirty="0"/>
          </a:p>
          <a:p>
            <a:pPr lvl="0"/>
            <a:r>
              <a:rPr lang="en-US" dirty="0"/>
              <a:t>Alienation can result when work is organized in a way to ensure maximum profits with no concern whether the worker through their own labour grows or diminishes as a person.</a:t>
            </a:r>
            <a:endParaRPr lang="en-CA" dirty="0"/>
          </a:p>
          <a:p>
            <a:pPr marL="45720" indent="0">
              <a:buNone/>
            </a:pPr>
            <a:endParaRPr lang="en-CA" dirty="0"/>
          </a:p>
          <a:p>
            <a:pPr lvl="0"/>
            <a:r>
              <a:rPr lang="en-US" dirty="0"/>
              <a:t>Work should bring us closer to our creator, our God and our redeemer.</a:t>
            </a:r>
            <a:endParaRPr lang="en-CA" dirty="0"/>
          </a:p>
          <a:p>
            <a:pPr marL="45720" indent="0">
              <a:buNone/>
            </a:pPr>
            <a:r>
              <a:rPr lang="en-US" dirty="0"/>
              <a:t> </a:t>
            </a:r>
            <a:endParaRPr lang="en-CA" dirty="0"/>
          </a:p>
          <a:p>
            <a:pPr lvl="0"/>
            <a:r>
              <a:rPr lang="en-US" dirty="0"/>
              <a:t>We ought to imitate God both in working and resting. Our work must leave room for us to rest, contemplate, reflect and pray.</a:t>
            </a:r>
            <a:endParaRPr lang="en-CA" dirty="0"/>
          </a:p>
          <a:p>
            <a:pPr marL="45720" indent="0">
              <a:buNone/>
            </a:pPr>
            <a:r>
              <a:rPr lang="en-US" dirty="0"/>
              <a:t> </a:t>
            </a:r>
            <a:endParaRPr lang="en-CA" dirty="0"/>
          </a:p>
          <a:p>
            <a:pPr lvl="0"/>
            <a:r>
              <a:rPr lang="en-US" dirty="0"/>
              <a:t>In regards to the environment at the root of the senseless destruction of the natural environment is forgetting that at the heart of earth, and all its natural resources are God’s original and prior gift to man. .</a:t>
            </a:r>
            <a:endParaRPr lang="en-CA" dirty="0"/>
          </a:p>
          <a:p>
            <a:endParaRPr lang="en-CA" dirty="0"/>
          </a:p>
        </p:txBody>
      </p:sp>
    </p:spTree>
    <p:extLst>
      <p:ext uri="{BB962C8B-B14F-4D97-AF65-F5344CB8AC3E}">
        <p14:creationId xmlns:p14="http://schemas.microsoft.com/office/powerpoint/2010/main" val="2724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Conclusions</a:t>
            </a:r>
          </a:p>
        </p:txBody>
      </p:sp>
      <p:sp>
        <p:nvSpPr>
          <p:cNvPr id="3" name="Content Placeholder 2"/>
          <p:cNvSpPr>
            <a:spLocks noGrp="1"/>
          </p:cNvSpPr>
          <p:nvPr>
            <p:ph sz="quarter" idx="13"/>
          </p:nvPr>
        </p:nvSpPr>
        <p:spPr/>
        <p:txBody>
          <a:bodyPr/>
          <a:lstStyle/>
          <a:p>
            <a:endParaRPr lang="en-CA" dirty="0"/>
          </a:p>
          <a:p>
            <a:endParaRPr lang="en-CA" dirty="0"/>
          </a:p>
          <a:p>
            <a:r>
              <a:rPr lang="en-CA" dirty="0"/>
              <a:t>Questions</a:t>
            </a:r>
          </a:p>
          <a:p>
            <a:endParaRPr lang="en-CA" dirty="0"/>
          </a:p>
          <a:p>
            <a:r>
              <a:rPr lang="en-CA" dirty="0"/>
              <a:t>Discussion</a:t>
            </a:r>
          </a:p>
        </p:txBody>
      </p:sp>
    </p:spTree>
    <p:extLst>
      <p:ext uri="{BB962C8B-B14F-4D97-AF65-F5344CB8AC3E}">
        <p14:creationId xmlns:p14="http://schemas.microsoft.com/office/powerpoint/2010/main" val="383800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107</TotalTime>
  <Words>1303</Words>
  <Application>Microsoft Office PowerPoint</Application>
  <PresentationFormat>On-screen Show (4:3)</PresentationFormat>
  <Paragraphs>182</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Georgia</vt:lpstr>
      <vt:lpstr>Trebuchet MS</vt:lpstr>
      <vt:lpstr>Wingdings</vt:lpstr>
      <vt:lpstr>Slipstream</vt:lpstr>
      <vt:lpstr>Contexts Across Religious Traditions</vt:lpstr>
      <vt:lpstr>Core Beliefs</vt:lpstr>
      <vt:lpstr>Examples</vt:lpstr>
      <vt:lpstr>Buddhism</vt:lpstr>
      <vt:lpstr>Mystic Rose Garden</vt:lpstr>
      <vt:lpstr>The Challenge</vt:lpstr>
      <vt:lpstr>The Spiritual Life</vt:lpstr>
      <vt:lpstr>The Goal</vt:lpstr>
      <vt:lpstr>Uniqueness of Buddhism</vt:lpstr>
      <vt:lpstr>The Suttas The Buddha's Discourses.  </vt:lpstr>
      <vt:lpstr>Noble Truth</vt:lpstr>
      <vt:lpstr>Relationship to Business</vt:lpstr>
      <vt:lpstr>Islam</vt:lpstr>
      <vt:lpstr>The Quran</vt:lpstr>
      <vt:lpstr>Business Principles</vt:lpstr>
      <vt:lpstr>Forbidden in Islam</vt:lpstr>
      <vt:lpstr>The prophet PBUH</vt:lpstr>
      <vt:lpstr>Responsibility of the Business Person</vt:lpstr>
      <vt:lpstr>Overriding Principles</vt:lpstr>
      <vt:lpstr>Judaism</vt:lpstr>
      <vt:lpstr>Six Principles</vt:lpstr>
      <vt:lpstr>Words of Rabbi Nachman</vt:lpstr>
      <vt:lpstr>Christianity</vt:lpstr>
      <vt:lpstr>Christianity (2)</vt:lpstr>
      <vt:lpstr>Christianity (3)</vt:lpstr>
      <vt:lpstr>Core Principles</vt:lpstr>
      <vt:lpstr>Core Principles (2)</vt:lpstr>
      <vt:lpstr>Core Principles (3)</vt:lpstr>
      <vt:lpstr>Principles (4)</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Contexts Across Religious Traditions</dc:title>
  <dc:creator>User</dc:creator>
  <cp:lastModifiedBy>User</cp:lastModifiedBy>
  <cp:revision>11</cp:revision>
  <dcterms:created xsi:type="dcterms:W3CDTF">2014-09-24T17:32:12Z</dcterms:created>
  <dcterms:modified xsi:type="dcterms:W3CDTF">2017-09-07T14:06:17Z</dcterms:modified>
</cp:coreProperties>
</file>